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An end-to-end deep CNN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for BCI classification task</a:t>
            </a:r>
            <a:endParaRPr sz="3600"/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Using EEG data</a:t>
            </a:r>
            <a:endParaRPr sz="3600"/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Aras Dargazany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265500" y="2925"/>
            <a:ext cx="40452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pic>
        <p:nvPicPr>
          <p:cNvPr descr="Black and white image of ladder handles coming out of the water onto a floating dock" id="164" name="Shape 164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>
            <p:ph idx="1" type="subTitle"/>
          </p:nvPr>
        </p:nvSpPr>
        <p:spPr>
          <a:xfrm>
            <a:off x="265500" y="5696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Convolutional vs conventional for </a:t>
            </a:r>
            <a:r>
              <a:rPr lang="en"/>
              <a:t>BCI classification pipeline</a:t>
            </a:r>
            <a:r>
              <a:rPr lang="en" sz="1800"/>
              <a:t>: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Cons:</a:t>
            </a:r>
            <a:endParaRPr/>
          </a:p>
          <a:p>
            <a:pPr indent="-317500" lvl="0" marL="45720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CNNs are computationally heavy (</a:t>
            </a:r>
            <a:r>
              <a:rPr lang="en" sz="1400"/>
              <a:t>GPUs needed)</a:t>
            </a:r>
            <a:r>
              <a:rPr lang="en" sz="1400"/>
              <a:t>.</a:t>
            </a:r>
            <a:endParaRPr sz="1400"/>
          </a:p>
          <a:p>
            <a:pPr indent="-317500" lvl="0" marL="45720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They need a lot of data (data hungry).</a:t>
            </a:r>
            <a:endParaRPr sz="1400"/>
          </a:p>
          <a:p>
            <a:pPr indent="-317500" lvl="0" marL="45720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End-to-end possible but overfitting.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pros: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Makes BCI classification simple enough.</a:t>
            </a:r>
            <a:endParaRPr sz="1400"/>
          </a:p>
          <a:p>
            <a:pPr indent="-317500" lvl="0" marL="45720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Proves CNN useful for signal processing as well as image processing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“Try to make things simple enough but not simpler than that”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71" name="Shape 171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2" name="Shape 172"/>
          <p:cNvSpPr txBox="1"/>
          <p:nvPr>
            <p:ph idx="4294967295" type="body"/>
          </p:nvPr>
        </p:nvSpPr>
        <p:spPr>
          <a:xfrm>
            <a:off x="773700" y="28854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Probably from Einstein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Provable by Heisenberg uncertainty principle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Motive</a:t>
            </a: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3499100" y="1705875"/>
            <a:ext cx="1950600" cy="87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Manual features: </a:t>
            </a:r>
            <a:r>
              <a:rPr lang="en" sz="1200"/>
              <a:t>mean, peak, skewness and kurtosis (momentums)</a:t>
            </a:r>
            <a:endParaRPr sz="1200"/>
          </a:p>
        </p:txBody>
      </p:sp>
      <p:sp>
        <p:nvSpPr>
          <p:cNvPr id="75" name="Shape 75"/>
          <p:cNvSpPr/>
          <p:nvPr/>
        </p:nvSpPr>
        <p:spPr>
          <a:xfrm>
            <a:off x="5708900" y="1705925"/>
            <a:ext cx="1950600" cy="879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classifier: </a:t>
            </a:r>
            <a:r>
              <a:rPr lang="en" sz="1200"/>
              <a:t>SW</a:t>
            </a:r>
            <a:r>
              <a:rPr lang="en" sz="1200"/>
              <a:t>LDA,  LDA, and </a:t>
            </a:r>
            <a:r>
              <a:rPr lang="en" sz="1200"/>
              <a:t>Bayesian</a:t>
            </a:r>
            <a:r>
              <a:rPr lang="en" sz="1200"/>
              <a:t> </a:t>
            </a:r>
            <a:r>
              <a:rPr lang="en" sz="1200"/>
              <a:t>(supervised machine learning)</a:t>
            </a:r>
            <a:endParaRPr sz="1200"/>
          </a:p>
        </p:txBody>
      </p:sp>
      <p:sp>
        <p:nvSpPr>
          <p:cNvPr id="76" name="Shape 76"/>
          <p:cNvSpPr/>
          <p:nvPr/>
        </p:nvSpPr>
        <p:spPr>
          <a:xfrm>
            <a:off x="1338075" y="1705875"/>
            <a:ext cx="1901700" cy="2559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 feature extraction: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1- spatial filtering, e.g.</a:t>
            </a:r>
            <a:endParaRPr sz="12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Spatial Laplacian filter,</a:t>
            </a:r>
            <a:endParaRPr sz="12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2- </a:t>
            </a:r>
            <a:r>
              <a:rPr lang="en" sz="1200"/>
              <a:t>temporal filters, e.g. Morlet </a:t>
            </a:r>
            <a:r>
              <a:rPr lang="en" sz="1200"/>
              <a:t>Wavelet and Hilbert</a:t>
            </a:r>
            <a:endParaRPr sz="1200"/>
          </a:p>
        </p:txBody>
      </p:sp>
      <p:sp>
        <p:nvSpPr>
          <p:cNvPr id="77" name="Shape 77"/>
          <p:cNvSpPr/>
          <p:nvPr/>
        </p:nvSpPr>
        <p:spPr>
          <a:xfrm>
            <a:off x="3500125" y="2699000"/>
            <a:ext cx="1950600" cy="83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 feature extraction: </a:t>
            </a:r>
            <a:r>
              <a:rPr lang="en" sz="1200"/>
              <a:t>PCA &amp; ICA (unsupervised machine learning)</a:t>
            </a:r>
            <a:endParaRPr sz="1200"/>
          </a:p>
        </p:txBody>
      </p:sp>
      <p:sp>
        <p:nvSpPr>
          <p:cNvPr id="78" name="Shape 78"/>
          <p:cNvSpPr/>
          <p:nvPr/>
        </p:nvSpPr>
        <p:spPr>
          <a:xfrm>
            <a:off x="3264400" y="2038100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5475225" y="2054350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3264400" y="3028700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5474200" y="3028700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/>
        </p:nvSpPr>
        <p:spPr>
          <a:xfrm>
            <a:off x="3500200" y="3625100"/>
            <a:ext cx="4159200" cy="640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Convolutional NN (CNN): </a:t>
            </a:r>
            <a:r>
              <a:rPr lang="en" sz="1200"/>
              <a:t>local feature extraction &amp; </a:t>
            </a:r>
            <a:r>
              <a:rPr lang="en" sz="1200"/>
              <a:t>global feature extraction</a:t>
            </a:r>
            <a:r>
              <a:rPr lang="en" sz="1200"/>
              <a:t> &amp; classification</a:t>
            </a:r>
            <a:endParaRPr sz="1200"/>
          </a:p>
        </p:txBody>
      </p:sp>
      <p:sp>
        <p:nvSpPr>
          <p:cNvPr id="83" name="Shape 83"/>
          <p:cNvSpPr/>
          <p:nvPr/>
        </p:nvSpPr>
        <p:spPr>
          <a:xfrm>
            <a:off x="102625" y="1705875"/>
            <a:ext cx="959100" cy="33471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features</a:t>
            </a: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7970525" y="1714000"/>
            <a:ext cx="1040400" cy="33390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labels</a:t>
            </a: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7694175" y="20309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/>
        </p:nvSpPr>
        <p:spPr>
          <a:xfrm>
            <a:off x="7694175" y="30215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/>
          <p:nvPr/>
        </p:nvSpPr>
        <p:spPr>
          <a:xfrm>
            <a:off x="7694175" y="38597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/>
          <p:nvPr/>
        </p:nvSpPr>
        <p:spPr>
          <a:xfrm>
            <a:off x="1064775" y="40121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/>
          <p:nvPr/>
        </p:nvSpPr>
        <p:spPr>
          <a:xfrm>
            <a:off x="1064775" y="31739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/>
        </p:nvSpPr>
        <p:spPr>
          <a:xfrm>
            <a:off x="1064775" y="21071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3264400" y="3866900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1338075" y="4354400"/>
            <a:ext cx="6336600" cy="6984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End-to-End Deep </a:t>
            </a:r>
            <a:r>
              <a:rPr lang="en"/>
              <a:t>Convolutional NN (CNN): </a:t>
            </a:r>
            <a:r>
              <a:rPr lang="en" sz="1200"/>
              <a:t>deep local feature extraction, global </a:t>
            </a:r>
            <a:r>
              <a:rPr lang="en" sz="1200"/>
              <a:t>feature extraction</a:t>
            </a:r>
            <a:r>
              <a:rPr lang="en" sz="1200"/>
              <a:t> &amp; classification</a:t>
            </a:r>
            <a:endParaRPr sz="1200"/>
          </a:p>
        </p:txBody>
      </p:sp>
      <p:sp>
        <p:nvSpPr>
          <p:cNvPr id="93" name="Shape 93"/>
          <p:cNvSpPr/>
          <p:nvPr/>
        </p:nvSpPr>
        <p:spPr>
          <a:xfrm>
            <a:off x="7694175" y="46217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1064775" y="46217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5724150" y="2686075"/>
            <a:ext cx="1950600" cy="83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Nonlinear classifier: </a:t>
            </a:r>
            <a:r>
              <a:rPr lang="en" sz="1200"/>
              <a:t>ANN and SVM (supervised machine learning)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Motive</a:t>
            </a: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102625" y="1705875"/>
            <a:ext cx="959100" cy="33471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features</a:t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7970525" y="1714000"/>
            <a:ext cx="1040400" cy="33390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labels</a:t>
            </a: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7694175" y="20309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7694175" y="30215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7694175" y="38597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1064775" y="40121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1064775" y="31739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1064775" y="21071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1338075" y="1763600"/>
            <a:ext cx="6336600" cy="30966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End-to-End Deep Convolutional NN (CNN): deep local feature extraction, global feature extraction &amp; classification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BCI </a:t>
            </a:r>
            <a:r>
              <a:rPr lang="en" sz="1200"/>
              <a:t>perspective</a:t>
            </a:r>
            <a:r>
              <a:rPr lang="en" sz="1200"/>
              <a:t>: </a:t>
            </a:r>
            <a:endParaRPr sz="1200"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Simplifying the classification pipeline </a:t>
            </a:r>
            <a:endParaRPr sz="1200"/>
          </a:p>
          <a:p>
            <a:pPr indent="-304800" lvl="1" marL="91440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Are all these preprocessing necessary and needed?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DL </a:t>
            </a:r>
            <a:r>
              <a:rPr lang="en" sz="1200"/>
              <a:t>perspective</a:t>
            </a:r>
            <a:r>
              <a:rPr lang="en" sz="1200"/>
              <a:t>: </a:t>
            </a:r>
            <a:endParaRPr sz="1200"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Applying CNN to signal processing rather than image processing</a:t>
            </a:r>
            <a:endParaRPr sz="1200"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Dealing with this misconception that CNN is an image processing tool </a:t>
            </a:r>
            <a:endParaRPr sz="1200"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Comparing with RNN and maybe CNN+RNN combinations as well.</a:t>
            </a:r>
            <a:endParaRPr sz="1200"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Convolution was mainly developed for signal processing</a:t>
            </a:r>
            <a:endParaRPr sz="1200"/>
          </a:p>
        </p:txBody>
      </p:sp>
      <p:sp>
        <p:nvSpPr>
          <p:cNvPr id="110" name="Shape 110"/>
          <p:cNvSpPr/>
          <p:nvPr/>
        </p:nvSpPr>
        <p:spPr>
          <a:xfrm>
            <a:off x="7694175" y="46217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/>
          <p:nvPr/>
        </p:nvSpPr>
        <p:spPr>
          <a:xfrm>
            <a:off x="1064775" y="4621775"/>
            <a:ext cx="235800" cy="138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471900" y="490850"/>
            <a:ext cx="6210900" cy="101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BCI EEG Data Collection</a:t>
            </a:r>
            <a:endParaRPr/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430425" y="1780800"/>
            <a:ext cx="6210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Data was collected in P300 setup using BCI2000 software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Visual stimuli, eeg response (action potential), 300 milisec seq length 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Target vs non-target detection for all subjects</a:t>
            </a:r>
            <a:endParaRPr/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/>
              <a:t>Target is where the subject is looking at which character or face</a:t>
            </a:r>
            <a:endParaRPr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Five subjects participated: 4 males and 1 female (all student age ;)</a:t>
            </a:r>
            <a:endParaRPr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All subjects were exposed to stimuli such as Faces vs Flipped char in rows</a:t>
            </a:r>
            <a:endParaRPr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Five subjects data divided into face and flip</a:t>
            </a:r>
            <a:endParaRPr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Labels were 83.333% non-target vs 16.333% target (problematic!!)</a:t>
            </a:r>
            <a:endParaRPr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Labels were very unbalanced/ non-uniform distribution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Data were RAW, no filtering or pre-processing applied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Input data features were only normalized</a:t>
            </a:r>
            <a:endParaRPr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Labels were one-hot encoded/vectorized (two classes).</a:t>
            </a:r>
            <a:endParaRPr/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819" y="0"/>
            <a:ext cx="2216762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90900" y="555675"/>
            <a:ext cx="2145900" cy="10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End-to-end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CNN</a:t>
            </a:r>
            <a:endParaRPr/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9625" y="1690475"/>
            <a:ext cx="2094300" cy="34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Input data feature: NxCxL vs NxCxHxW vs NxCxDxHxW</a:t>
            </a:r>
            <a:endParaRPr sz="1000"/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Local feature extraction using 1D convolutional filters</a:t>
            </a:r>
            <a:endParaRPr sz="1000"/>
          </a:p>
          <a:p>
            <a:pPr indent="-292100" lvl="0" marL="45720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Max pooling for subsampling/ downsampling</a:t>
            </a:r>
            <a:endParaRPr sz="1000"/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Global feature extraction and fusion: fully connected/ dense layer</a:t>
            </a:r>
            <a:endParaRPr sz="1000"/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Function approximation or classification</a:t>
            </a:r>
            <a:endParaRPr sz="1000"/>
          </a:p>
          <a:p>
            <a:pPr indent="-292100" lvl="0" marL="45720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Class probability generation using softmax</a:t>
            </a:r>
            <a:endParaRPr sz="1000"/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Loss function cross entropy</a:t>
            </a:r>
            <a:endParaRPr sz="1000"/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Backprop-SGD-Adam</a:t>
            </a:r>
            <a:endParaRPr sz="1000"/>
          </a:p>
        </p:txBody>
      </p:sp>
      <p:sp>
        <p:nvSpPr>
          <p:cNvPr id="125" name="Shape 125"/>
          <p:cNvSpPr txBox="1"/>
          <p:nvPr>
            <p:ph idx="2" type="body"/>
          </p:nvPr>
        </p:nvSpPr>
        <p:spPr>
          <a:xfrm>
            <a:off x="2706000" y="4206175"/>
            <a:ext cx="59880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222222"/>
                </a:solidFill>
                <a:highlight>
                  <a:srgbClr val="F8F8F8"/>
                </a:highlight>
                <a:latin typeface="Arial"/>
                <a:ea typeface="Arial"/>
                <a:cs typeface="Arial"/>
                <a:sym typeface="Arial"/>
              </a:rPr>
              <a:t>Trakoolwilaiwan, Thanawin, et al. "Convolutional neural network for high-accuracy functional near-infrared spectroscopy in a brain–computer interface: three-class classification of rest, right-, and left-hand motor execution." </a:t>
            </a:r>
            <a:r>
              <a:rPr i="1" lang="en" sz="1000">
                <a:solidFill>
                  <a:srgbClr val="222222"/>
                </a:solidFill>
                <a:highlight>
                  <a:srgbClr val="F8F8F8"/>
                </a:highlight>
                <a:latin typeface="Arial"/>
                <a:ea typeface="Arial"/>
                <a:cs typeface="Arial"/>
                <a:sym typeface="Arial"/>
              </a:rPr>
              <a:t>Neurophotonics</a:t>
            </a:r>
            <a:r>
              <a:rPr lang="en" sz="1000">
                <a:solidFill>
                  <a:srgbClr val="222222"/>
                </a:solidFill>
                <a:highlight>
                  <a:srgbClr val="F8F8F8"/>
                </a:highlight>
                <a:latin typeface="Arial"/>
                <a:ea typeface="Arial"/>
                <a:cs typeface="Arial"/>
                <a:sym typeface="Arial"/>
              </a:rPr>
              <a:t>5.1 (2017): 011008.</a:t>
            </a:r>
            <a:endParaRPr/>
          </a:p>
        </p:txBody>
      </p:sp>
      <p:pic>
        <p:nvPicPr>
          <p:cNvPr descr="cnn.png"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2125" y="536675"/>
            <a:ext cx="6837101" cy="325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90900" y="555675"/>
            <a:ext cx="4230000" cy="10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End-to-end</a:t>
            </a:r>
            <a:r>
              <a:rPr lang="en"/>
              <a:t>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CNN</a:t>
            </a:r>
            <a:endParaRPr/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145825" y="1995275"/>
            <a:ext cx="28683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Hyperparameters: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batch_size = 150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seq_len = 205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n_channels = 16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N_class = 2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learning_rate = 0.0001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epochs = 100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keep_prob = 0.50</a:t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Shape 133"/>
          <p:cNvSpPr txBox="1"/>
          <p:nvPr>
            <p:ph idx="2" type="body"/>
          </p:nvPr>
        </p:nvSpPr>
        <p:spPr>
          <a:xfrm>
            <a:off x="2751025" y="2230800"/>
            <a:ext cx="60837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Layer 1: conv (filter = 32, size = 2, stride = 2, pad = valid) + pool (size = 2, stride = 2, pad = same)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inputs_.shape, conv1.shape, max_pool_1.shape: (?, 205, 16) (?, 204, 32) (?, 102, 32)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Layer 2: conv (filter = 64, size = 2, stride = 2, pad = same) + pool (size = 2, stride = 2, pad = same)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max_pool_1.shape, conv2.shape, max_pool_2.shape: (?, 102, 32) (?, 102, 64) (?, 51, 64)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Layer 3: conv (filter = 128, size = 2, stride = 2, pad = valid) + pool (size = 2, stride = 2, pad = same)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max_pool_2.shape, conv3.shape, max_pool_3.shape: (?, 51, 64) (?, 50, 128) (?, 25, 128)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Layer 4: conv (filter = 256, size = 2, stride = 2, pad = valid) + pool (size = 2, stride = 2, pad = same)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max_pool_3.shape, conv4.shape, max_pool_4.shape: (?, 25, 128) (?, 24, 256) (?, 12, 256)</a:t>
            </a:r>
            <a:b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Layer 5: Flattening/reshape + Dropout with 50% + FC/dense layer to Output classes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max_pool_4.shape, flat.shape, logits.shape: (?, 12, 256) (?, 3072) (?, 2)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600"/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2125" y="71450"/>
            <a:ext cx="6913301" cy="210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on all subject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Faces &amp; Flip: Overfitting</a:t>
            </a:r>
            <a:endParaRPr/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471900" y="1690475"/>
            <a:ext cx="3999900" cy="32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Face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AutoNum type="arabicPeriod"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Epoch: 100/100 Train loss: 0.003697 Valid loss: 0.468953 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AutoNum type="arabicPeriod"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Epoch: 100/100 Train acc: 1.000000 Valid acc: 0.877434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AutoNum type="arabicPeriod"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Epoch: 100/100 Test loss: 0.192754 Test acc: 0.927739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AutoNum type="arabicPeriod"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Overfitting is happening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Flip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AutoNum type="arabicPeriod"/>
            </a:pP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Epoch: 100/100 Train loss: 0.003697 Valid loss: 0.468953 </a:t>
            </a:r>
            <a:endParaRPr sz="10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AutoNum type="arabicPeriod"/>
            </a:pP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Epoch: 100/100 Train acc: 1.000000 Valid acc: 0.877434</a:t>
            </a:r>
            <a:endParaRPr sz="10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AutoNum type="arabicPeriod"/>
            </a:pP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Epoch: 100/100 Test loss: 0.698612 Test acc: 0.880451</a:t>
            </a:r>
            <a:endParaRPr sz="10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AutoNum type="arabicPeriod"/>
            </a:pPr>
            <a:r>
              <a:rPr lang="en" sz="105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Overfitting is happening</a:t>
            </a:r>
            <a:endParaRPr sz="10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Overfitting: Unbalanced label distribution 83.33 % Non-target vs 16.66 target (min accuracy is 83.33)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1000" y="1104900"/>
            <a:ext cx="2988128" cy="20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1050" y="2933741"/>
            <a:ext cx="2988125" cy="2057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on all subject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Faces &amp; Flip: Final</a:t>
            </a:r>
            <a:endParaRPr/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471900" y="16904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Face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" sz="1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Epoch: 100/100 Train loss: 0.22439 Valid loss: 0.27381 </a:t>
            </a:r>
            <a:endParaRPr sz="1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" sz="1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Epoch: 100/100 Train acc: 0.90944 Valid acc: 0.89355</a:t>
            </a:r>
            <a:endParaRPr sz="1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101600" rtl="0">
              <a:lnSpc>
                <a:spcPct val="1214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loss: 0.19275 Test acc: 0.92773</a:t>
            </a:r>
            <a:endParaRPr sz="1000">
              <a:solidFill>
                <a:srgbClr val="303F9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" sz="1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Overfitting is solved :)</a:t>
            </a:r>
            <a:endParaRPr sz="1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Flip</a:t>
            </a:r>
            <a:endParaRPr sz="10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101600" rtl="0">
              <a:lnSpc>
                <a:spcPct val="1214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Epoch: 100/100 Train loss: 0.271902 Valid loss: 0.332531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101600" rtl="0">
              <a:lnSpc>
                <a:spcPct val="1214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Epoch: 100/100 Train acc: 0.884477 Valid acc: 0.857548</a:t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" sz="10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Test loss: 0.261808 Test acc: 0.891207</a:t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lang="en" sz="10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Overfitting is solved :)</a:t>
            </a:r>
            <a:endParaRPr sz="10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Overfitting solution: Unbalanced label distribution solved by data augmentation, adding 5 times of linearly transformed 16.66 target to </a:t>
            </a:r>
            <a:r>
              <a:rPr lang="en"/>
              <a:t>83.33 % Non-target → 50% vs 50% new distribution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7600" y="2649425"/>
            <a:ext cx="3571875" cy="24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Shape 1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8263" y="304800"/>
            <a:ext cx="3571875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Overfitting problem, solution &amp; feedback</a:t>
            </a:r>
            <a:endParaRPr/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471900" y="16904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Adding linearly transformed target data (16.66 % * 5 times)</a:t>
            </a:r>
            <a:endParaRPr/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Linearly transformed augmented/ added data are linearly separable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Solves the overfitting problems without adding more complexity to the nature of nonlinear classification task 83.33% vs 16.66% (this focus of this BCI project)</a:t>
            </a:r>
            <a:endParaRPr/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Still needs more research &amp; analysis though - too soon to jump into any conclusion :(</a:t>
            </a:r>
            <a:endParaRPr/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4200" y="1811225"/>
            <a:ext cx="3533775" cy="253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Shape 1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400" y="4553075"/>
            <a:ext cx="6556500" cy="39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